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 snapToGrid="0" snapToObjects="1">
      <p:cViewPr varScale="1">
        <p:scale>
          <a:sx n="87" d="100"/>
          <a:sy n="8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CA07-20ED-DD4E-B957-6ED6053810E9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9178-46B5-A848-B2CE-95B9098E7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469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CA07-20ED-DD4E-B957-6ED6053810E9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9178-46B5-A848-B2CE-95B9098E7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CA07-20ED-DD4E-B957-6ED6053810E9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9178-46B5-A848-B2CE-95B9098E7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7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CA07-20ED-DD4E-B957-6ED6053810E9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9178-46B5-A848-B2CE-95B9098E7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699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CA07-20ED-DD4E-B957-6ED6053810E9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9178-46B5-A848-B2CE-95B9098E7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617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CA07-20ED-DD4E-B957-6ED6053810E9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9178-46B5-A848-B2CE-95B9098E7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157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CA07-20ED-DD4E-B957-6ED6053810E9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9178-46B5-A848-B2CE-95B9098E7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60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CA07-20ED-DD4E-B957-6ED6053810E9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9178-46B5-A848-B2CE-95B9098E7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7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CA07-20ED-DD4E-B957-6ED6053810E9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9178-46B5-A848-B2CE-95B9098E7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896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CA07-20ED-DD4E-B957-6ED6053810E9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9178-46B5-A848-B2CE-95B9098E7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950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3CA07-20ED-DD4E-B957-6ED6053810E9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79178-46B5-A848-B2CE-95B9098E7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911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3CA07-20ED-DD4E-B957-6ED6053810E9}" type="datetimeFigureOut">
              <a:rPr lang="en-US" smtClean="0"/>
              <a:t>4/26/2017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979178-46B5-A848-B2CE-95B9098E7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7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&amp;esrc=s&amp;frm=1&amp;source=images&amp;cd=&amp;cad=rja&amp;docid=JTb1vxx-GfTUAM&amp;tbnid=gE8UoGJBZi-RgM:&amp;ved=0CAUQjRw&amp;url=http://ec.europa.eu/programmes/erasmus-plus/index_en.htm&amp;ei=QPYOU7eKG8qN0AXh-4D4DA&amp;psig=AFQjCNENKCWsT8aH_4c-EYGwHB3faKkBqQ&amp;ust=1393575769427052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298" y="948131"/>
            <a:ext cx="5683911" cy="5203286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 bwMode="auto">
          <a:xfrm>
            <a:off x="544286" y="3789045"/>
            <a:ext cx="8343730" cy="2118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GB" sz="3600" b="1" kern="0" dirty="0" smtClean="0"/>
              <a:t>Trainee to Trained Teacher</a:t>
            </a:r>
            <a:br>
              <a:rPr lang="en-GB" sz="3600" b="1" kern="0" dirty="0" smtClean="0"/>
            </a:br>
            <a:r>
              <a:rPr lang="en-GB" sz="3600" b="1" kern="0" dirty="0" smtClean="0"/>
              <a:t>Module 6 – Assessment and Accreditation</a:t>
            </a:r>
          </a:p>
          <a:p>
            <a:r>
              <a:rPr lang="en-GB" sz="3600" b="1" kern="0" dirty="0" smtClean="0"/>
              <a:t>of Initial Teacher Training and</a:t>
            </a:r>
          </a:p>
          <a:p>
            <a:r>
              <a:rPr lang="en-GB" sz="3600" b="1" kern="0" dirty="0" smtClean="0"/>
              <a:t>Newly Qualified Teachers</a:t>
            </a:r>
            <a:endParaRPr lang="en-GB" sz="3600" b="1" kern="0" dirty="0"/>
          </a:p>
        </p:txBody>
      </p:sp>
      <p:sp>
        <p:nvSpPr>
          <p:cNvPr id="12" name="AutoShape 2" descr="data:image/jpeg;base64,/9j/4AAQSkZJRgABAQAAAQABAAD/2wCEAAkGBxQTEhUUEhQWFhQWFxcaGBgYGBgcHBcYIBgcHBocHBsYHCggHxolHB4YITEiJSkrLi4uGB80ODMsNygtLisBCgoKDg0OGxAQGiwkICYtNDcwLCwsLCwsLCwsNCwsNCw0LCwsLCwsNC8sLCwsLCwsLCwsLCwsLCwsLCwsLCwsLP/AABEIAHgBpQMBIgACEQEDEQH/xAAcAAABBQEBAQAAAAAAAAAAAAAGAAIEBQcBAwj/xABEEAACAQIDBQUECAQEBgIDAAABAhEAAwQSIQUGMUFREyJhcYEHMpGhFCNCUmJyscGCktHwM6Ky4RVDU4PC02PxFiS0/8QAGgEAAgMBAQAAAAAAAAAAAAAAAgMAAQQFBv/EADMRAAICAQMCAwcCBgMBAAAAAAECAAMRBBIhMUETIlEyYXGBobHBkfAFIzPR4fEUQlIG/9oADAMBAAIRAxEAPwCiYoqF3LRmCgKoOpDHmw6fOvD6fY63f5E/9ld2n/gf91P9FyqewqllDkhZGYgSQvMxzgSa7tdalNxnIluMfY/+b+RP/ZT7O1bSMGU3gwMg5E/d6rRjmQr2ZC9mHVXVQrMpJnN10JGvAGK4lxWTK5C9mjZMqCXYtOVyCDzMHlVGof8AZePiT69sfD9T6c2Dg8dYY4/fXD3cM1k2GV2YMXRUALgyWy5/eIkaHnVPdUA6EkQhEiDDIGEiTrrHGhs0V4vClBbY8Llmyyn/ALSAjzBHzFLfT10ABBiFZa1h3N1kaKUV2uxS4qcApRXrZss7BVUsxMAASSfIVa392sQgJZVEfZzoWJ+6FUklvChLqDgmGqMwyBKaK6BTisGDoRSAooE5FdiiPH7rFbHb2LovWgJYqOGoB0BJETJB4AGT1HooUdXGVhvWyHDT0w2Fe4YRSx8BPIn9AfhXLtkqYYEEciIo33CZLWGxF66O6GXX8qk6ePe+dDW3sZbu3C9vtIMCHygKoACqoUngBxJ16dVraWsK44EY9IWsNnkyrAp0V0CifYexlxWEuKgAv22LKREuCB3G+Gh/3pjuEGTFJWXOBBgCnAU5kIJBEEaEHiD0roFHAnAKeBXAK9ktSNCOExrPPwjkaosF6mWqM3QRgFPApKKtsBgCwRoBtsfehdIbUNqTImCPHyNLuvWoDPeNo07XE7e0rShESCJ1HiOtOAqx21cGZUBkW5HrpImOGg+dRMMQGE6DrEx0Mc4OsVK7t9XiY+Uu2jZd4WfTmK5YZYzAiRInpSUVa7ZdGW0UM+/PGB7vWqwCpRb4lYc95NTSKrSgPSdAp4FcAr0ApsTEBTwKQFOAqpJ0CngVwCngVIUQFPApAU4CqlzoFeqoYnlTAKdcxfZq3dDFtFmdG1E6EciflSrrPDXdH01+I+31+8cBTwKRHKIjxnz185pwFEDkZgEYOJ0CnAUgKcBUkkbG3XUL2YBJPy6+NTR8Jg/KqHbM27to24U3GgyNAZVc2h/FJHOPOr9F004DT4CslbsbmDe6bbEQUoVHrOqK9GSKYKbZu5nIB+zm48YJDeoMD1orLSlijsYNVIetm7ieoFNe5BE8DOv6D1/angV4Yu2YkE6ax+/nRXFghKyqAhcB+klR+/6xXRTMOZRSOgHqND89fIin1dbblBg2Ltcr752K6BSiu0UCcrtKlUlzG9q/4H/dT/Q9Vez75S4pDm3yLASQp0bTnoTpV3irIe0ULZTnVvdJkBWB4eYqv/4SP+qP5H/pXQRk8Mox6/v4TLzwRIF6wVgwcrTkYggOASJE+VScFmt/WZntEoxtMFJDmcpAPSMwnlU3D4VrZDJiIKggdx9AZkAERrJ+NeJ2XoB22g4DJcgdY00q2sDDaxGPh1HPGCMemeueeBxJjHIlVWw7oWVvJYDKCbKoQWClYbCgEGSdM2U6j7NZkdlL/wBYfyP/AErSN0MSEVoVnAsqIQDM0WcsrmIE6cCR+1L1bq6eU9IOdrrnuRKXaF+8bRW5isC4OXMtk4fOe8PdyKG466cppu1NmYazdaycQ73FuBSFsmAsidSdXAMwNJ0mvbB7tYCzayLgsWzqQoulVzy2mf6u5w8QI4V44bbg+nvizbcL21w5GgOPetnmRmB1GvECuZRf4hIHadDUafwwCe/rCPdTYyJc7cLiUCQsYiyLebPoGQhjMcwfvVV71lLN/E5bmKt3WYnVMtu7zyqwfMQAdCRGlSd2MdYFx7Vs4m49425uXin2GLRoxMxOvM8hUjfbaIttftBrzm/aUC2+XsrUx9YpzE5hlJAAAkmoObueeJDxRxxyZWHd+x9JOEF+522WVPZDs1PZ9plY5s0kc1EeulQfoFh7JuWLlxhbuWkfPbCgi4SFdIYmJHBoNNxO9mHtbQ+kuSF+7pn0sdnwB668eFR9i40DDPaQZnvNhihEFZRydTPOREU8MfXn5fOZyg64459flNB2dszssDirIY6tiBmjUhQRwnmEPxoOGy7SW7LXmvg3raur27Qa0mYkKrMWBLdQBpIor3n29asubRW6XZbrELkyqzoyiSTJEk9OvhVBuvtG3aa0EfFzHes9w2nbKZ1zaKTr7s0ipmCs/wA5otRS6oPhL7F7PcYbDYVLTsrNb7VlUwBmBeSOGvyoN2rsm7ZZy1q4lsXHVGZSARmOWCeMqJqdti864q3cuZoU2yADxVWkgCY4zx8KHVTG4t7t7C4ZntG5cIzsoLHOdBLjhqNNNONDRYK6w7Hr95d9RssKIPZ+09gKvN3MJdGJVe/bMMSRKmAD8swjXmKocFfJ1ytbdWIZWEMjqdQehBrVMFjFezbvlQrtaAYxHAkaeElj60zV3bauOhitHTut54IMz/bzTibxP/UcecGJ8zUICvbFXc7u/wB5mb4kmuXLRUkEQREjpIn9CK1pwAJjfkk++MAqxXEMlpAQpLKzKSssqMTEGdJ1Os8TVPjZOW2vG4wXyHOrTHXMzmOAAUeSgKP0pFgFloQ9Bz8+001k1Ulx1bgfDvI4FSNm3XDOoYhDkLLOh7y6x1mOFeIFe2zpLXQBrlUj0u2jz8AaHWnyD4/3h/w/+ofTH5E9MSpkFuJk+hZo+VeYFScVZZRbz8ShPpnb95FeIFM0v9FfhFav+u/xkixrbZfuyR6ESPgxP8NNs2yxAHEkAetStn200kHM2cfaOhSJgf3pNR7F9bbK7sEVWUljwUZhrpS9PlQ6+hOPnG6jFhrPqAD8RxJm0Nnm1HEgzy/v+waigVY7W2ot8jsnVrXFSsEE8OI4xqPAzUACm0ligLdYnUKq2EL0nrZw7NOUTFcC/OrrE2EGHS7aYh1I14Ecjy1/vrUC/f7REaACC6tlEd6QZ9QfkaWl5LgY4P47Rr6cKhIPIx9e8jgU4CkBTMReKAMACARKmNfWNNY9Cac77VLekTWm9go7z3C86cBU+9fR7KlNBncZdDqrMrQRoQGB1HHSoDMFBZiAACSTwAHE0uq3xF3Rl1PhttkzFPbLdkgPbBQzKASFQgxnI0BOUxOphulVW2R9UT0I+Zj9689lbUsX2PZscwIZhqrmNFfqRroeUxpwqbtrDnEWL1pO7iCjZRwzmJVh0aQJA48RSAM1FCc5B5msr/MFgGMEZEkC4HC3F4XFDj14j0bMPSngUKezfa5v4Uo4IeyzD8yk5p8wzEHpmT7womxmKW0jXLhhVGv7ADmSdIptT5QEzNcmLCBPcCngVE2Pj1xFs3LcwrBWB0ZGIkAjxHAjSpgo1YMMiCyMpwwlbcyviQrCclosOfeLLGh5iB8atLeFFuUE6EiSZJM8SeZoSwePD7ScL7rWX18Abaz4a/rRrfaSWnQgMT5qCTWGh1a52+vu6ToamtlpRfp7+s8wK8bjBHRzMAmY5qRDesQfNa7gsbZuu1tLoNxeKlXEmYgMVylp5AyKZtYEIYBzKZjTQjrJGnWj1DK9RKnpzF6ZXS0BhjPEmssGOlKKAd7N/wA4JBbS2HvCRLSFVY7hMcftCARpb5SJodl7Yxr5cTexV1W0ZbaBAkE90FSCDP4h68Kn/KXYGPeT/huXKDtNQwD5bjWjzXMvmsA/FSD/AAVPFBOw9tPeNu9cIm3fKPGgKsIBjlFtxp1WjeKHSOCGUdj9IesQgqx7j6xV2lXRWuY4qVdrlVJMkilFPilFaZjjIpU+KUVJIN7y7VuWsuRSM0iSOfhyM+ekaitE3FUobak5gECM2oObLBmdQevMUHbb2T9IVVzZcrTwmRBEcRRrufYFrDW1JHdLS3UlyfiZGlAobcc9DF6raa1I6gyRvBgGwIa8LzdmFLLMSzArlQ3B3l1jUzM6QJFCNqYBYyx4nqeZ9TrWuXbS37L2LoBV1iG58xPP1GtZhtHBCxeuWQSezIGvGCoYfIgelI09C1s2O82Xas3Iobt9Z6bDuZcRaP41+en70Re0US1lsuuRlJ6wZA9JPxoTQkEEcQZFGe9ZXE4UIph3TMrD7EjQ6ddR8aXqCUuV/l+/1mvQ0nUVtSvXr+/0lT7JrAtYQ4l0U3MQzHVWzKkhEXRfcJDOT+KdeNRjcH/G0tKqAM1l2CGQG77HhpPdE17bk4PEYfCHDv2fdc5QwZ5QqpYAjh350IjXwrz3J2VeG0rmJxZWWNwW0H2TBGY9AVzADXj8ef5gxadk6VjX7P7Emb9mcT4ZR6mTP7VU7GMX7Z/F+xqx3vvh8QY+yI9ZNVOFfK6nowPzrqUpnThfUfeeevfbqd3oR9MS63jVn7MqrHLnzEDgCQfgI48NRV5sq3Zt4W2LUm0FCMTPuzxIzCGPEtHx4G/s4BcsFVJ0nTTQzHxpl3Y1kwDbt933VK8xwEJqQDWJ6s1qgPSb6rttrOR7X4mf7ewyti37HvG4ymPxwFInrIn1q/25d7DDpaRtVUAnTX+mpY+lWuD2Haw5NwAs5nvMZy/e0jQyY6xz1oP3w2paXW44Udo4BYjXKFBAAOsMxHnIpjjc1aZ8o6/KKQ7VsfHmPT5ypAq4t2+0w125c1a2UCNzgsAQTzWD6GqLCYtbglJIiZysAdJ0JEH04UXdlk2aSeN11/1T+i1qtsUldp7/AO5jqrZQ+4Y8vf6QTvWVLoX91ZJ8NV19OPpXhtvHglexbIt1mIfLOVQRMAjjJA1HI07a9wpbzBc0GImOOnwkifCqTD7Q+qAaZRiRH2kLQRPLiPQDnQWJYGdl7gYmmgI9VYI6E5/f6S72dcINtTcN3OlwyVAKOjKGUwBIKujDQEa8asdlWibpuZtIC5fMiG9MvxIqjw20WyNeuC5FsMtsNmMloLnXl3UBb8J5mp27eNzy44DKD5gkn9vjSytrogb1P+IzalZsYcDj/P4l5inhFX7YLsB+ExHAQDIiBPOnYDCZxcOeSiZuHMRmX4Geo50/HYCc9we8FAT9/jp8B0mqTD4HGPi7Zu2hbsovejs27QZShWF1jKxnMDpMzWY22DaFOMRyVVEOXGScQowVte5IBIVo4ccrHiQaDt8L8WlSYzsJ8hH7kfCi1WMzyUMZ/hKr8yPhQtt3Zt27iMMUtPcRWXNlBIHfB1jy+VbKG4ZvUxKKPHQegP24+susLYCIqKICgAegivcCrGxshi7KwZcvF8vcH8RI+QNeeM2c9qM44zBBnhWhLq2O1TMFlNg87DrKjA7wO967hCihLYLBgdTqsSI8TUnDYnLda03/ADQCn5hw9feH/cFU+69rt9o4oJBOUAHloROv8NTdv2irW21m2z6rE/ZmCQROh5Ui8BULDqDmdAL/ADVTHBTB+8tRUTbA+pf+H/UKGMXvS9y6tuwwQLbRrj5QTmZQwUZgVUdSflV621kdcnElLbiehcqQR94OpHQiDzgS69Crp3wftEafTWBkcjjcPvLHZ4EXcoyjtzAAgKGsWbmUeALnw186lixnKiARmBIPAxqPnFR92rXeuJcYQ7YR0nQsWsKjKOXC2P5avdr4IW3UIpGk8zrJqqyGq2D0hXKVv3npkQd2k5vXkgwUu2YgfZYgMQeh+sXlx4UtuY02kLIYuBSQPLgQeUGrfaODlbN4GSt3vakSIIXRRGjRrHKqDeN27K6cpCqhnTiToI8zIrPp1KoczfcQ1gI9JTY7Y93D7TN7Cg5Hd7rJqVyPIdSAep06SvSrTebEC7gjcXXKVdgp1XQgz5T+9FeCvKIJiIBnyUfqBQnsLZgxN97eq2zbZjGha3IUrI6iK0rWArA9/wAzntaS6sO34kL2f3SL+IRSro9tJcE6Mrq0ZS3RzrpxHQijbH4RzZuhR3zbfIpIGZsugJPAcBr1ry2PuFh8LmuWO0tsAwAzSI4rPWe6TM6qOleyYhjfKASMrMI5dZPQjvevlSql2IVMbc++wOJRbs7Ha2XvXRD3CoUSCVtqeccCWmR+Fah7b2m4i1y7VEU9FZgG9RmMH8XhRiiaN4KT6KJ+OlZ9v177KrESRmAPHSQNOcH5isGqq2FVHpOr/DVs1RbaMnOfpI+8GKGVrZcL2YQgKMpAzDUGIBDQB004Gi7H7bR8L25kg2c7ZuMmRoYGmmmnCgTZ94sWvNa7Y21l592NApbWSAdYWJgTzkl2ebmJz4fE28txmSUUQvZd2GSONoqGg+B60ldwU+/j9/pNeo0zowdxjH69P8/aZPvrtK5ibi3msNaQghM0nMOswBUG3icR2YdGdraECTMIeIA8KNfagGfEdlkNu3bJAkRmY8x+EAqB61WW9o20w/0e2rFeJLQJMyeGpGvhW3wrAqgL/gTlgqzFt3b6y53I2ib1vFZ9DcCuoJk6Aox8tF+Va/hb2dEf76I/8yg/vXzvsnaPYX1uEEW1VlIHHKRHDzg1u26Pa/Q7PbW2tMFMK3vBMxyFhyJEGOXCmU1Gu446EROpsD1DPUGW9diu12tk585SrtKpLmTRSinxSitMxRsUop0V2KkkbFFm7eFIRSSgBJI4E6+MwP79aTY2y3v3AqAaasTMAeMdaNlwGNtAm0uHvQPczXLRjoCQ4mPClPeiHBPMjaay1RtHEvMHZGmg+FY3vHee5tRUs6hlygnTMEzE/wAqiB1yDrWj7O3zw/a9hfDYS/my5LoAUtOmV17hB5HSelZ1jkY4tLqxlR7jERqZkZdeRBM/oaTvyCy8xop5Ctx8Z0Cr7AAi2vlP9PlFU9mzmYKOdEVtQIGlFqCMATv/APztR3vb2xj8/j6z1sJc4qfnT9477LZFwaXFYKCOInnp0MH41Nw/pVXvZeMW0HAyx9NB+9Z0Tc2J1tfq/BrNmOR0+fEGFHUknmTxJ5k+J41K2bYz3baHgzqD5TrXhFWm7t22l5bl64ltEBJa4yqskZRqxAmTw8K3t5VniBl357maSEDcR/fhTn+qHdzDwkx8CdPSqzF422FUi4CGjKVJIbpHZ6t+UHWoWNYhZYtmPDM0keSg5FPlPnWCb8z03j2qcPgXuGO0dm7OeRI0OvIcfhWJbUP0nF4DCclUAlvtPcuMzk/Lzjxo39qW2YxVjCicgOQnxgGfjkB/KaNNkbk4bsLOe39apD9p9oMRqJ6QSPWsmofawHu+81acjHPr9oJ75v8ARcILdksvZvaKSJL3Gcd0GACcgc89Jka1O26biWsNZuBVZbQLhSSufhoT01/mrxxO4jXca1y8Xt4ZJa0DlaLsjvGToDC90SIGpGopu3Mabt5ieCkqvkDqfUyfhRaEbrB7pWvsHhH3/wC5T420GtuDwyn9JHzoTaRqNNCPQ8vlRjiB3G/K36UGu0efD+nyruCZND7JkZNoXLbq0k5DIDagjmkfdbWfOj/BC32amyuW2wDKDxAbWDHSY9Kz7EjQ1oeBSLaAckUf5RQnrL1jYTbCW0s20/KPjFeQuOjKwJBXWQQAfzCJj1HrUi0e4v5R+lRsSQR3jC/3yHHyrjN1M0r0Ebj9q27oKoMrEqWEaaTrPQkjT8NWGycM9tSWUqSdJ8v96D9ksHa9c197IP4df1Yj0oq2lvUi9iptMc9xLcyNC2knwraikVACZlO7UQgvqbmHugSWI+yNdRwGo6UObzbRa1s17txCjAjKCAIJ7qxGgEkcPKrxOPGvLa+x0xVrIzMVD22iR9lwwBkHTQTWUV4cPnpN4I27SOIP+z/CIqYW4qgNcsDMQACxAbUnmdTrRjidnWnGttDrOqjy6eNe2HwqIFCqoCiBAAgeEcK90406w5Ey7ibC3vgZvBuciIHwlmyj5s79wd/Kj92AO9x0B6T0rM9zd3MZcuvc7A21VRmDgKWIcNlRdOianTQ9dPoS4eGk6/Dx/vrUTF4JWg6qRwKwCD8K5Lu5yE/Y/wBTahHGe0q9gYdxYtEnvoCpGmkMRl05jh6VzbvvKOWXgZ11P7TVvhbKooCqFGpgCBJMn4kk+teeMwQuROhHMceenlrXUQbQJl35ckytsYM3MOoUiQxIzcNZ0gdAardpbtO9i7azr3lUKTOkNJnmaKMPhwi5VmJJ1M6njXLvA/3r1oswsyDsLDL2cMoJBiSAeAHWpNnZ6W2JVFUm205VA+0Dyr3wmHCLC89a97q/hJ0jiKtmyZmVcCMxKTbOmbuHu9dOHlXnhld7K5iAxEnSOIIIgeYqQV7vp8Kcw4RwygUOYeJUnZR70MO8rDhwkEday3b27OI7ZkRWuBTBccyQCeJ8RWz1VYtAGYjSTJ8TAH6AUq5N5yZ1v4Prm0jNsA5HeZvs/di9Zt4q3ciLlpAHWSvv68Y1A1NG25SMLCJdzi7hybWpBlDDKQQAGWAsHwIOoNe1+0rqVcBlYQQeBB4irjA2ECgqOQ5k8JgSeMSfjS0rAYR2v1rXVnd1J7fDH2mSe3D/AB7A/A/6rUD2b7Bw+JtXmv28+S4FU5mGmUE+6Rz09K03enYdjEXAb9oOQsKSW0B48COlRtmbJs4ZSti2LakyQJ1MeJrZu4xOPniZxsjdO3d2vfsqoFqy9ghSSYP1dw8TPBWGv362q+JvLOun9aqdh7MsriHurbAuuO84nWIGuscABRCbIzBo1HOpui2GZSEUoqViMGVEzNRqYDmIIxFSrtKpJMoiuxTorsVqmGMiuxTorsVJJoO6WHCYdY4uMzHrPD5RRLbtmJWD1BnX5/tQFuntQ/4Tch3fLpR5s25yri2giw7p26yDWNsCvaXhbV+xbZgMwuKUbKC8AkuhJGg93rrNBxo93+2QRaS6GJCMVIgAAE906cxos85HSgWK6GkXFc52rObJWY/bj4dwLVoXCVJaSRlE6QRzOvwFVrb/AD5ofDgeHaEH/MteuLJZrjATBI9Bp+1D77QhspTN0A4Hzk8KTadzEzpaTWXUVhEbA+X9poGw9+7DQHz255uAy/zJJ+KirjeHEpcFpkZWBDaqZESI1HjNAOyNl23gm2ATxy/1kVebPwwtq4B7uYkTyECZoqAd8mt1z3UlXHpzJUVSbcvWWKpdRXCmYYsNeGmRgeBPE1b4W9nJPBeU8x1qJtUrrGg5yNPie786bbaD5RObTUVO4yFsra9uxL4azlua+678JjQeOnAz4mrTZ2/Fw3ba4xG7HtFJuBQGRc2uZRoyx5N+agmxtC2zlNG6Hlp41cYPHZSBEeWlZQgHSa2dm9qF21lS9ea44DntGZSeUtII+XwFbCZAEdNKxfAXBcUBRx0jx4VtJEADoAKXripCke/8QNKGBYH99ZUbexGWxdLa9xv0rNwK0TeYE4e4B90/DnWegUf8NHtH4ReuPKiRtoEi05Gpj9dOfxoNawWMd1eMFmIHA81U6zp5kcpIMdoAtlQD3jr5CP8AaqDay9kw0ECJ+Irc9hBwIGndkXiC93EP9sRM8VP68jz1rTdjGbFkxxt29P4RQJew3aIXUaAagaxp+ulWG19sdns/DohIe7ZWSOSBQDr1J0+NUtuBkwrSbcCG+JS9DFcKbiocrM960NcobuIXOkEdD1FR7uzMRcOT6K4m2r9y9agK0xI7QSdDpBjTwrD8yzqB8K0n2QbJwt97wv2EuAIkG4Q0akGFgRXPK5M2D0hRsPBtatZXnNmckEEESxgEHnET4zV2+z8Nd7IFrodXS59mMyDN04caJsHsawqBVtrAmOek6U3HYG2glUUHWCPI1s8QbAJmrrIt3e+Ua7y4QmBirRJ5B1qx2RtrDs3dxFpve0Dg6iJGnMSJ8xWF7C2U169btEBc7Ze+CYOUnVQQ3Kti2DusVSGuIXAgkK2oHuzmJOkkDXgSKHCZ6zp2VoFOG5xC+xfV5ysGjjFetQNk4A2QwJBkjgKlXMUgIUsJJAjnPkKojnic0HjmTK87h0p8eI+dRsdcCKSx4eZPwGtc3Y3XE2giPTgPIU6oOE2padVhxqARII4jxFTbjQCa6GOJlBGYxro8a8WuDxoc2jvTYssVvXlD/dXMSvmEBI9a7gd48PeOW1fljwU5lJ8g4BPpQbhGwpwzSo8NK5fxwXSNfGR+3Co2zL/dbMQIbiT4VT7f3jw1q5luXIOUHRHOkkcVUiixmKJAMt7m1DGij+/OvTZ2JJ7pGnIz+1CtneXCOHYYi1CRmzNlKzwkNBHwpYDffA5gvbj3gJyXIBn72WI8fCpgy9whxVfc7Ms2bWDwgwKsAwOoM0Gba3gw1m6yXryI0kwZ4EmOVCwyIavtzL7EXLY4L8BFd2XiRmKwQD46VT2b4dQyEFWAZSOYIkEeYqFh95cL2gQX07QPky6znzZcvDjm0oQuJZc4xCra1rg3TT9x+9VZq02vilTDtcuMFVYLMxAA1iSTwoDue0HZ+bL9I5xIt3SPiEiPGmQQeIX4C8FcEn9Kv6DMFj7d5M9m4txD9pSCJ6ac/CinBtltAnkKqQme19ARB4ecVF+ip1/zD+lScPfzgkCIqNjrAHe1kmjHXEWemZ5PhNdGWPFv9qVR4pUfMXkTLYpRT4rvaKks4kATH3vCtLuEUsZjRC7BRJ+A2R2i5mbLPuae8f6VKsbr3GUEug8NTHqKGbW8F+6e2ULbtKCQ7A+7H2F6RzMetVOB9oGKW4+V3e2p+0luPDgNDofga5ram8eYjAPT4TqDS0eyDkjr8YajZd+y4bs2OU8VBYEenh1o+2bdgqeR4Gs3wHtGUxn7p6x/vV1g96LefMrWlzGSGfKrHxOoDHTWJ5cjCLL/ABCCesbVT4YIB4mibRwgvWntng6keR5H0MGsae2QSCIIJBHQjjWnYbeiy142gyyqrm7w0YycviYj40C7xqv0q9l4ZyfU6n5zW3RvkkTFrUwAYC3nhLhHGXE+pmqDZ2Dz2b14jVWtovgS6lvkVHqatMfdiw7dSx+JNSsPhwmzkHNyjH+Jw3+mB6VajOTLZsY+Ut9j2YSTyWfLSvDaN5lwweOJVmHCFJ0HmJUVOtWfqwOTwvpz+VSb1kOrKwlWBBHUHQ0dKZBMVc+CBAZNvXyctoKZ0118pggx+2tXtzYBvAG+8A/8u1ovWM3MeQE0BbTw74a7ctsASp0Ygzl+ywIjiI8Jo93N2wl6wiFvrUGUgzJA4HXj3R8jVVBS2Gh3FguVnt/+K4WIFqI5hmB+M/rVPtPZFyzqCXtATn0lPz+HiNPLmaRQTvbttmBS3/hzqR9qOs/ZptqoBE0s5brJ2723EBHfgyNeh5UR7U9st5LjW0wto5DlJa4/e8YCiJ6SYrHHL5c4ELmyllmC0TEk8Y10ruHxj5jIzZjJEcydaxMit7Qm4ZHSbLgfa/buBlxeGNsEe/bftF4a5lIDAeWbjXsg0rLDgs1pmKgceEjj5fvWrW0gAdABWjS1KmSveZdU27Ei4lgHSeYbh6UG75s1xrdtJJdmYxxhdfkJPpRjtC13kbkubnHERQjgXGIxN9lJy2LN3Kw+yzDLIPMxn1qWDNhlVnCZk7Bjs8LdbojnXjoDx8aFd6rgV1QH/CtWrX8SrLfMn4UYXEzWGQ8HKJ/O4X96FfabgSmL7SO7dUEHxACsPPQH+IUsglSY1CNwEl7iboi/lxF/KbUnKnN2BjvfhmdOflxg2NtXsDexH0ZwhzshlVMqrnLoZ+VGXswv5sFl+5cdfjDf+VWWw8Jhr20sYDaV2W3Zz51Vhnj7II07uUHxmjdB4YIkRybCDLfcPeW/iMLaZ7wk58zMigSGbkoOnAVOO27zY1LBYMnY3XkKNSGAUjSevxom2Ps6ytoBLVtRJ0CKNZ8B5UsbgbYYOEQNlIDBQCBxielUWG3GJArb85nzzgtqXcJiEvOua6DmYOQc8g/a5GOcz86P93faDfuXB9RYCnnNzMP24UzA7NGKvYSVVgpZ3D6hgEyxHAklxxHKjzZuyMMrArYsg+FtP6UBx6Qxkjgy52ZijcTMQAZI0odstF4H/wCTTzLQPnFFdq2FEKAB0AihQW5uD84PwaacvIOIl+CuZa/SMQHUs9krOoFt1MeB7U/pXXuNcZ84XKYy5SZIgSTIgGZ4V7Y9xkmsy3fxV/H32W6csZgLcnKkTpAMEiCJ5kVnwDNBYiHF7AC3bUqSV93WJET08q7jtqFMHeKmXto501KwmZdPUHyAqLs3YAwuHVQ+b6x/s5feZm61X7rY5LlrFXWI7M3rhJbhkFtRJnllFNsbyCKrXzmZtunZsYjF5L93swys0kiWYEaFm4TJOvGK1TYu5GHFxLiMzZHzAkiSSCPeUCQByNCy+ysNdbEYW/CZTlRxmBno4M5QNdQeXGqfZd+9gtp20zMIYK6qxytIHGAQdI1I08ONZjxNM1zHYfIqDmSx/SqDam6iYlhce4w7oAAA0AJ5njrNFG2vsR+L9qZbX6tD+YfMkfvWrOEEy4y5zPnHauw7g2i+EVlLs6KrHQGSIMeRGladgfZnbVMvbuzEiSVAnkdJJHxMUM4yyX3kUATF1WP5VtBj+lbJi2yNcI+zLR6TQknEIAQY9km1rt2wbd4sbll3tNmMnTvCZ5jVfICh32jYVTj7gYCTaQiehzR85HpRpuns/s8Vibq+5fuI6CI0GHQGfHNmHpVL7WcKA9m9znsj4hgWX4FW/mNUeRIOnzlxu1hs1nDoP+hbjzFoR86ynY1wHHsp4jHH/wDorX913GXDEcDaQf5AP1rL968KMPt5MohcRdsXQOWY3QrfFlLfxVQ6Q2mob7r2mAvrxnD3T6hDHwIrJt1NzMDirKscS30gzmRXtgoZMDIykkePPlW1oiX7bWHMMUbTnkPdJA5gEx8Kwjeb2eXsJbe92iXUtiW0KsNYmDIOp61eeAJWOZoe5m7jYG3dt5hdzXWuLplJGRQAeMGV5T+1HjYzu5csaRx/2rJvYvvFcftbV5muC0Fa2WMkAkgqSdSBAI9eVaTtfb1u1h7t0oPq0ZuHQTyqgRnmWQT0k7DYnIDpM+P+1Se1V1ltBPX/AGoE9nm+bY227ulsZXAIEwJkxLcYEa89aM72NtMoCsoJPuyJ0Bnhw4HjVlhmUFbE9uztdfmaVQopUePfAz7pmUV4YrBJcjOJA5SYPmOfrUvLSy1qIBGDMQJByJB2lg+0tNbBiQB8weVR9mbDt2rXZkB5OZpHFutW8UoqiiltxhB2A2gysbYlg/8ALHxP9aYdgWPuEeTN/WraK7FD4Nf/AJH6CWLbB/2P6yvwey7dohkBBBBHeOhHCnbVxPZ2nfmAYn7x0HzIqdFDO/eJyWrag+85Poo/qRUIWtSVGJAWsYBjmCGLvPcyWE4uyqJkakwPECjTelMmHtgTCvbGnQKQP2oY3KTtcaGP/LRmHn7v/lRVvu8YaPvXEHwJb/xpKD+WTH2H+YonnsHaBuC2pPBn00kd3mOI+BHjyohigXdnGlsRatgfaZmPRRbaNeMyQPXxo+imUezFageaCu++wzeti7aE3bfIcWTmPEjiB59aENi7SdcotWk7TPmViTq0RovE6fAE8K1mKvjsezbwlwrbtJcZXNx1AZmJAJJcDTWDEkaCl6jCkERunOQVPaUuDwa3m7JjAuq6SPslkIDehINZ9idwrwxRs3yqoNQ6kNnWfsayPJuHQ1oeHvdmyuBOQhoHODMDxq53ka3cFq7buC5nmIIPdgchw1gGdZ0qW/1VB7yquKmI7TKN/tnpYwVq3bEKt0R1Mo8knmTQ7u1hc1rGP9zDkDzY/wBFPxo09ouHL4e2oiTeHHTQI8/tQzsq0bWz8c32ma3b+Yn5NVuPP8pdZPh/P8zu7+I7XsbehJuID5BgW/ygmtRisy9mOCz4hrh4Wkkfmbuj/LnrUQKZQPLFaj2sSi3kbu5eWUk6xoTA/Q/Gom6OFVMPeeFDHMpgaAKpIHj7xPrTdtYz61zBOWFUCNSOXlmnU6U3Zim3s4FveuuW6yC8jXnKrPrQZ85MvHkAkbC4pWvYewsuDdBuNylFLqsjQtIUnyHWu+1iyPo9luYukDyKEn/SK8dnXC2NwiKIW2bk6REo0epGvrR9iMKtxSjqrK2hDDMPUc6iLlCJbNtYGZn7KdrhLj4ZifrO9b00zgHNrylR/lqf7QNp3MLibZwhNq7dT6xkAm5rCAyDqIOvjUX2Y7L/AP3LzZdLK3Fnoc6Lz8yPWtGxGzbdx0d1lk90/MfA0KgtXgRjsFt3e6WGA2hfFtAznNlEx1jWrNUv5rbu82yG0ka5lldOunzqpAqv3q2TiCMMUtMcuKss0ckBMnyijcALF1klp67sbv4lZDIoAH3ween6GhzEbkYuzi7tyxat5c2dAXUTIkjqBJYela1scd1j4/tUPaDk3G84H9/3xpG87cTR4YzJGw8G1sHMIkJzB5a8Kj2dmXBcDECM08Rwmru2kADoK6TVhyJRQGV14aL5r+tBWI3Yu4fEXrljvK7s4GYKykkkjUgHwMjlRbicSwaygRmzXFBywAognMZ1jQDSeIqTiV+sPjH6DwoO0MjMGDhMa+z3BDG8bV4qGa3Ich8oJBiRIEzVZu3u/et4C9h7mVbl0XAsHMBnthRMePStKspCgdBVHtMrZbvMqqTpmIA8tdOtRznEtBjMrt1d3LuDwtrDj7K97K8guxzPEwYkmJExFB2zdzbzX+1xMKFctqwZ2hpGomPMma13DXcyg1TY23lZh4/rrVMcgS1GCZMxOGZ0t5RwXXXwFMv2ylpAeOY/OanYG4GRY5AD1AqFvFiuzsl+zuXMpUxbXMxk5dBI6z6UeSRiBtAOYA7M3YxH/GruKhexdGAOYSe5bHDiNQaOts29WA4sh+MEf0ry2dfl0MEZo0I1EjgehE1J2qe+Py/uarPEvEg7o4K4ltDd9/XPqD3tQYjkeMcpp+/Ww/pWEuIuXPAZM3DMrBhry5jyJq22W0qfzGvfF+435T+lTMm0TCsLu9tS1jcP2YuLZW9bL5byhCA4LdxbnCJ5a0a79bn3cReweJTKGw95S+Y8bedW0gGWBXT89ED3YZSOVEGJTMjDqp/TSqB4xLxzmDo7U3LWUqbYDBgSQwJjKVOo0I1GnHjyOf8AtH3Q2ldvk2M93D3SGKG6Att9MwZWbVSe8InieECdAs3spBiYols3MyhhzE1AeMSY5zMu9n25T4NHLd+9djMVByqBMKCfMknT5UaJsa4feygeJn9KIK7VYl5g9f2T2QzAZlnUKpmPJdfXl0oWxO4SX7z3rGIvW3JDkG2RroQUOhHDhJ151oGLugrodao7GybSXTeRMtxpkgkAzxMTE+MVGq3Sxbt6T12Js02bQt3r7XHBPeZYMHlp/etKpNKmquBjMSzZOTM8VkgAqxPMiPxdW/Ly60mZIgK8yNTl01M8+n6caVKtOJjzOlk7sKdFObxbkR39f8vrSLJ91+HUcdIjXzmaVKpiTMcrW5nK/E6d3roOPTjXAU7vdfj3pIgrJ0EazED40qVTEmfdOSke62b0IGhkcQSJjX+yHe0i9Y7gy3BcyuU1GUSyDWJPAP8AAUqVLuHljKT55H9meE7t65B1KoJ8AWP+ofCp+/7AWbYJgm6CPRHn9QPWlSqjxVC63Si9n9oti3YDRbTCfEstaNlrlKjp9mBf7c6FqzxO2meyMP2QCBQGcsDniCAFHADSZ5jpSpVboHxmClhTOJXRTbdhQSQoBbViAASfE86VKji4Ib94mHRde7bLaRxYwOIP3T1qru2Quy7ScDfvM55yqk9fBUpUqzN1aal9lZbezTDhVvxr3rYn0YkT6g+tG2WlSp1fsiKt9ozLcdbdC6yMyllMEkGDEz15xRHtRzbwODQat2aHjppbEny71KlSemYzriQ90lZ8YoJkopdoB0kFRJ4alvlWiAUqVNr6RbjmRMBsizZuXHs2uza6PrDnds5LZicraLqBoKsAKVKrVQo4kZi3JjgKvruPFy3AEQR+lKlQWjyxlB82J543FthsHdvqhcqpcIDBIHGPGJPoKA93t8Le0nyLZdRaKXSWZSJVpUR+YT6UqVIUciaGY4M0zD4pi1oE6MhJ0HHWp78D5GlSq34lJzB/E4tbT2i7Bc75BPNijFQPUUA7/wCNuPiFl4y2xEDmSZOhE8BxpUqEHy5lsMtj3TUd38Q9zD23uGXK6mIk9Y5T0oE9umDa5g1YcLLq7CJ0OZCfTMD5TXaVReR8pbcHj1nPZHthUwVpb9zW7duqhYkksCSBJ/CD8KKt4Mfatg3XuBbYjMxBheWsD+9aVKhUZUwmOGEqfY+S2Du3M+cXMVfZTJPdkKOPDhw6EVbb9W2bB4sLOb6JeIjqBI9dKVKjEEyHsO5Fmw2pi3aPie6vWpO2drWbRt9rdVC+YKGMSQ3ATxPeX40qVWq5EBmwZZ7Bx1u5bLW3VhmYSDOq6MPMEGubW2oLdm8xBYLbdtDyCTA+BpUqtVkLnMzLam+1m/hsZ9FZybWHzC4MyQzEqIzAMCNDNabu7ijcw9pyScy2zqeqA0qVAIbdRMn9tu08RhL9gWLr2ldbjdwwD3hHwkiiT2F7wXsThby4i41xrdzusxk5SoMeh/WuUqqFNAa6Rc46T+1ejse0AnT/AO6VKmYi8/eQYpUqVFAirtKlUlz/2Q=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85725" y="-890588"/>
            <a:ext cx="6572250" cy="1866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189" y="53237"/>
            <a:ext cx="7848872" cy="3560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6093296"/>
            <a:ext cx="2633824" cy="76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1728" y="5907821"/>
            <a:ext cx="1331640" cy="950180"/>
          </a:xfrm>
          <a:prstGeom prst="rect">
            <a:avLst/>
          </a:prstGeom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1115616" y="5157197"/>
            <a:ext cx="7772400" cy="11819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46180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298" y="948131"/>
            <a:ext cx="5683911" cy="52032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Participants will consider the following questions</a:t>
            </a:r>
          </a:p>
          <a:p>
            <a:endParaRPr lang="en-US" b="1" dirty="0"/>
          </a:p>
          <a:p>
            <a:r>
              <a:rPr lang="en-US" dirty="0"/>
              <a:t>Why do we </a:t>
            </a:r>
            <a:r>
              <a:rPr lang="en-US" dirty="0" smtClean="0"/>
              <a:t>assess Trainees </a:t>
            </a:r>
            <a:r>
              <a:rPr lang="en-US" dirty="0"/>
              <a:t>and Newly Qualified Teachers?</a:t>
            </a:r>
          </a:p>
          <a:p>
            <a:endParaRPr lang="en-US" dirty="0"/>
          </a:p>
          <a:p>
            <a:r>
              <a:rPr lang="en-US" dirty="0"/>
              <a:t>What do we assess?  What’s important?</a:t>
            </a:r>
          </a:p>
          <a:p>
            <a:endParaRPr lang="en-US" dirty="0"/>
          </a:p>
          <a:p>
            <a:r>
              <a:rPr lang="en-US" dirty="0"/>
              <a:t>How do we capture it?</a:t>
            </a:r>
          </a:p>
          <a:p>
            <a:endParaRPr lang="en-US" dirty="0"/>
          </a:p>
          <a:p>
            <a:r>
              <a:rPr lang="en-US" dirty="0"/>
              <a:t>How do we accredit it?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6093296"/>
            <a:ext cx="2633824" cy="76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1728" y="5907821"/>
            <a:ext cx="1331640" cy="950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320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298" y="948131"/>
            <a:ext cx="5683911" cy="52032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iscuss </a:t>
            </a:r>
            <a:r>
              <a:rPr lang="en-US" dirty="0"/>
              <a:t>the “Pre-sessional task 1” and be prepared to share 3 points - one which is a </a:t>
            </a:r>
            <a:r>
              <a:rPr lang="en-US" b="1" dirty="0"/>
              <a:t>Positive</a:t>
            </a:r>
            <a:r>
              <a:rPr lang="en-US" dirty="0"/>
              <a:t>, one which is a </a:t>
            </a:r>
            <a:r>
              <a:rPr lang="en-US" b="1" dirty="0"/>
              <a:t>Negative</a:t>
            </a:r>
            <a:r>
              <a:rPr lang="en-US" dirty="0"/>
              <a:t> and one which they found </a:t>
            </a:r>
            <a:r>
              <a:rPr lang="en-US" b="1" dirty="0"/>
              <a:t>Interesting.</a:t>
            </a:r>
            <a:r>
              <a:rPr lang="en-US" dirty="0"/>
              <a:t>  (PMI feedback) 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6093296"/>
            <a:ext cx="2633824" cy="76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1728" y="5907821"/>
            <a:ext cx="1331640" cy="950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772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298" y="948131"/>
            <a:ext cx="5683911" cy="52032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Why do we assess trainees and Newly-Qualified Teachers?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Brainstorm activity in groups of </a:t>
            </a:r>
            <a:r>
              <a:rPr lang="en-US" dirty="0" smtClean="0"/>
              <a:t>3-4.  </a:t>
            </a:r>
            <a:r>
              <a:rPr lang="en-US" dirty="0"/>
              <a:t>Complete the task without discussion - the aim is to record ideas quickly onto flip chart paper, not to question or debate at this stage. 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Each group displays their flip chart responses on a wall. Group by group, the participants are able to ask questions of the responses they see e.g.</a:t>
            </a:r>
          </a:p>
          <a:p>
            <a:pPr lvl="0" fontAlgn="base"/>
            <a:r>
              <a:rPr lang="en-US" dirty="0"/>
              <a:t>What do you mean by…</a:t>
            </a:r>
          </a:p>
          <a:p>
            <a:pPr lvl="0" fontAlgn="base"/>
            <a:r>
              <a:rPr lang="en-US" dirty="0"/>
              <a:t>Why have you written…</a:t>
            </a:r>
          </a:p>
          <a:p>
            <a:pPr lvl="0" fontAlgn="base"/>
            <a:r>
              <a:rPr lang="en-US" dirty="0"/>
              <a:t>Can you tell me more about…</a:t>
            </a:r>
          </a:p>
          <a:p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6093296"/>
            <a:ext cx="2633824" cy="76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1728" y="5907821"/>
            <a:ext cx="1331640" cy="950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223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298" y="948131"/>
            <a:ext cx="5683911" cy="52032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do we </a:t>
            </a:r>
            <a:r>
              <a:rPr lang="en-US" b="1" dirty="0" smtClean="0"/>
              <a:t>assess?</a:t>
            </a:r>
            <a:r>
              <a:rPr lang="en-US" dirty="0" smtClean="0"/>
              <a:t>  </a:t>
            </a:r>
            <a:r>
              <a:rPr lang="en-US" b="1" dirty="0" smtClean="0"/>
              <a:t>What’s </a:t>
            </a:r>
            <a:r>
              <a:rPr lang="en-US" b="1" dirty="0"/>
              <a:t>important?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i="1" dirty="0" smtClean="0"/>
          </a:p>
          <a:p>
            <a:endParaRPr lang="en-US" i="1" dirty="0"/>
          </a:p>
          <a:p>
            <a:r>
              <a:rPr lang="en-US" dirty="0" smtClean="0"/>
              <a:t>Working </a:t>
            </a:r>
            <a:r>
              <a:rPr lang="en-US" dirty="0"/>
              <a:t>in pairs, the participants should Diamond 9, the following statements, to identify a rank order. </a:t>
            </a:r>
          </a:p>
          <a:p>
            <a:r>
              <a:rPr lang="en-US" dirty="0" smtClean="0"/>
              <a:t>Identify </a:t>
            </a:r>
            <a:r>
              <a:rPr lang="en-US" dirty="0"/>
              <a:t>the best way of capturing evidence for each of the “standards”.  </a:t>
            </a:r>
            <a:endParaRPr lang="en-US" dirty="0" smtClean="0"/>
          </a:p>
          <a:p>
            <a:r>
              <a:rPr lang="en-US" dirty="0" smtClean="0"/>
              <a:t>With reference to pre-sessional task, discuss formative and summative aspects of assessment 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6093296"/>
            <a:ext cx="2633824" cy="76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1728" y="5907821"/>
            <a:ext cx="1331640" cy="950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86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298" y="948131"/>
            <a:ext cx="5683911" cy="52032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How do we capture it?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groups </a:t>
            </a:r>
            <a:r>
              <a:rPr lang="en-US" dirty="0"/>
              <a:t>of 4 </a:t>
            </a:r>
            <a:r>
              <a:rPr lang="en-US" dirty="0" smtClean="0"/>
              <a:t>develop </a:t>
            </a:r>
            <a:r>
              <a:rPr lang="en-US" dirty="0"/>
              <a:t>an assessment calendar.  What would happen when?  What would the participants expect to see from trainees and newly qualified teachers at these points?  Annotate on year planner/calendar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One person stays with their year planner/calendar whilst the rest of the group visits other groups to find out what they have done. </a:t>
            </a:r>
          </a:p>
          <a:p>
            <a:r>
              <a:rPr lang="en-US" dirty="0"/>
              <a:t>Participants then return to their own groups and make any necessary changes / improvements. </a:t>
            </a:r>
          </a:p>
          <a:p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6093296"/>
            <a:ext cx="2633824" cy="76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1728" y="5907821"/>
            <a:ext cx="1331640" cy="950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607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298" y="948131"/>
            <a:ext cx="5683911" cy="52032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How do we accredit it?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</a:t>
            </a:r>
            <a:r>
              <a:rPr lang="en-US" dirty="0" smtClean="0"/>
              <a:t>tand </a:t>
            </a:r>
            <a:r>
              <a:rPr lang="en-US" dirty="0"/>
              <a:t>where </a:t>
            </a:r>
            <a:r>
              <a:rPr lang="en-US" dirty="0" smtClean="0"/>
              <a:t>you </a:t>
            </a:r>
            <a:r>
              <a:rPr lang="en-US" dirty="0"/>
              <a:t>believe </a:t>
            </a:r>
            <a:r>
              <a:rPr lang="en-US" dirty="0" smtClean="0"/>
              <a:t>your </a:t>
            </a:r>
            <a:r>
              <a:rPr lang="en-US" dirty="0"/>
              <a:t>teacher education system currently is. </a:t>
            </a:r>
            <a:endParaRPr lang="en-US" dirty="0" smtClean="0"/>
          </a:p>
          <a:p>
            <a:r>
              <a:rPr lang="en-US" dirty="0" smtClean="0"/>
              <a:t>Where </a:t>
            </a:r>
            <a:r>
              <a:rPr lang="en-US" dirty="0"/>
              <a:t>would </a:t>
            </a:r>
            <a:r>
              <a:rPr lang="en-US" dirty="0" smtClean="0"/>
              <a:t>you like </a:t>
            </a:r>
            <a:r>
              <a:rPr lang="en-US" dirty="0"/>
              <a:t>to </a:t>
            </a:r>
            <a:r>
              <a:rPr lang="en-US" dirty="0" smtClean="0"/>
              <a:t>be?</a:t>
            </a:r>
          </a:p>
          <a:p>
            <a:r>
              <a:rPr lang="en-US" dirty="0" smtClean="0"/>
              <a:t>What </a:t>
            </a:r>
            <a:r>
              <a:rPr lang="en-US" dirty="0"/>
              <a:t>needs to change in order to achieve this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Post-sessional task</a:t>
            </a:r>
            <a:r>
              <a:rPr lang="en-US" dirty="0"/>
              <a:t> </a:t>
            </a:r>
            <a:r>
              <a:rPr lang="en-US" dirty="0" smtClean="0"/>
              <a:t>is to develop </a:t>
            </a:r>
            <a:r>
              <a:rPr lang="en-US" dirty="0"/>
              <a:t>an action plan to support </a:t>
            </a:r>
            <a:r>
              <a:rPr lang="en-US" dirty="0" smtClean="0"/>
              <a:t>these </a:t>
            </a:r>
            <a:r>
              <a:rPr lang="en-US" dirty="0"/>
              <a:t>changes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6093296"/>
            <a:ext cx="2633824" cy="76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1728" y="5907821"/>
            <a:ext cx="1331640" cy="950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458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346</Words>
  <Application>Microsoft Office PowerPoint</Application>
  <PresentationFormat>On-screen Show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Objectives</vt:lpstr>
      <vt:lpstr>Introduction</vt:lpstr>
      <vt:lpstr>Why do we assess trainees and Newly-Qualified Teachers? </vt:lpstr>
      <vt:lpstr>What do we assess?  What’s important?</vt:lpstr>
      <vt:lpstr> How do we capture it? </vt:lpstr>
      <vt:lpstr>How do we accredit it?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T2TT</dc:title>
  <dc:creator>Jan Linsley</dc:creator>
  <cp:lastModifiedBy>VICTOR</cp:lastModifiedBy>
  <cp:revision>7</cp:revision>
  <dcterms:created xsi:type="dcterms:W3CDTF">2016-11-10T18:52:55Z</dcterms:created>
  <dcterms:modified xsi:type="dcterms:W3CDTF">2017-04-26T10:01:09Z</dcterms:modified>
</cp:coreProperties>
</file>